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68D"/>
    <a:srgbClr val="333333"/>
    <a:srgbClr val="C8D9D8"/>
    <a:srgbClr val="AB0520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5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T:\temp\Downloads\Summarized%20Flow%20Diffusion%20AllData%20v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T:\temp\Downloads\Summarized%20Flow%20Diffusion%20AllData%20v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T:\temp\Downloads\Summarized%20Flow%20Diffusion%20AllData%20v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estradavictor\Downloads\Summarized%20Flow%20Diffusion%20AllData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2583843686207"/>
          <c:y val="4.5356973734926483E-2"/>
          <c:w val="0.83836426696662913"/>
          <c:h val="0.807906031673577"/>
        </c:manualLayout>
      </c:layout>
      <c:scatterChart>
        <c:scatterStyle val="lineMarker"/>
        <c:varyColors val="0"/>
        <c:ser>
          <c:idx val="3"/>
          <c:order val="0"/>
          <c:tx>
            <c:v>Experiment - top channel</c:v>
          </c:tx>
          <c:spPr>
            <a:ln w="3175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25400">
                <a:solidFill>
                  <a:srgbClr val="0000FF"/>
                </a:solidFill>
              </a:ln>
              <a:effectLst/>
            </c:spPr>
          </c:marker>
          <c:xVal>
            <c:numRef>
              <c:f>TableData!$G$45:$G$251</c:f>
              <c:numCache>
                <c:formatCode>General</c:formatCode>
                <c:ptCount val="65"/>
                <c:pt idx="0">
                  <c:v>5</c:v>
                </c:pt>
                <c:pt idx="1">
                  <c:v>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150</c:v>
                </c:pt>
                <c:pt idx="54">
                  <c:v>150</c:v>
                </c:pt>
                <c:pt idx="55">
                  <c:v>150</c:v>
                </c:pt>
                <c:pt idx="56">
                  <c:v>200</c:v>
                </c:pt>
                <c:pt idx="57">
                  <c:v>200</c:v>
                </c:pt>
                <c:pt idx="58">
                  <c:v>200</c:v>
                </c:pt>
                <c:pt idx="59">
                  <c:v>200</c:v>
                </c:pt>
                <c:pt idx="60">
                  <c:v>200</c:v>
                </c:pt>
                <c:pt idx="61">
                  <c:v>200</c:v>
                </c:pt>
                <c:pt idx="62">
                  <c:v>200</c:v>
                </c:pt>
                <c:pt idx="63">
                  <c:v>200</c:v>
                </c:pt>
                <c:pt idx="64">
                  <c:v>200</c:v>
                </c:pt>
              </c:numCache>
            </c:numRef>
          </c:xVal>
          <c:yVal>
            <c:numRef>
              <c:f>TableData!$S$45:$S$251</c:f>
              <c:numCache>
                <c:formatCode>General</c:formatCode>
                <c:ptCount val="65"/>
                <c:pt idx="0">
                  <c:v>0.72259868774873615</c:v>
                </c:pt>
                <c:pt idx="1">
                  <c:v>0.67350923908658111</c:v>
                </c:pt>
                <c:pt idx="2">
                  <c:v>0.79575958217303489</c:v>
                </c:pt>
                <c:pt idx="3">
                  <c:v>0.7062929429140179</c:v>
                </c:pt>
                <c:pt idx="4">
                  <c:v>0.69171638366223043</c:v>
                </c:pt>
                <c:pt idx="5">
                  <c:v>0.89945385217376828</c:v>
                </c:pt>
                <c:pt idx="6">
                  <c:v>0.88552720704447951</c:v>
                </c:pt>
                <c:pt idx="7">
                  <c:v>0.88190872990039715</c:v>
                </c:pt>
                <c:pt idx="8">
                  <c:v>0.87761021895259228</c:v>
                </c:pt>
                <c:pt idx="9">
                  <c:v>0.87129992566060688</c:v>
                </c:pt>
                <c:pt idx="10">
                  <c:v>0.86925822946908626</c:v>
                </c:pt>
                <c:pt idx="11">
                  <c:v>0.85786823781467592</c:v>
                </c:pt>
                <c:pt idx="12">
                  <c:v>0.85618332045224566</c:v>
                </c:pt>
                <c:pt idx="13">
                  <c:v>0.84726969326590207</c:v>
                </c:pt>
                <c:pt idx="14">
                  <c:v>0.82734009573562595</c:v>
                </c:pt>
                <c:pt idx="15">
                  <c:v>0.81060471823197666</c:v>
                </c:pt>
                <c:pt idx="16">
                  <c:v>0.78709247791640102</c:v>
                </c:pt>
                <c:pt idx="17">
                  <c:v>0.75305109313626084</c:v>
                </c:pt>
                <c:pt idx="18">
                  <c:v>0.95822748634573862</c:v>
                </c:pt>
                <c:pt idx="19">
                  <c:v>0.93889385185459273</c:v>
                </c:pt>
                <c:pt idx="20">
                  <c:v>0.93103785422132412</c:v>
                </c:pt>
                <c:pt idx="21">
                  <c:v>0.91819944393588782</c:v>
                </c:pt>
                <c:pt idx="22">
                  <c:v>0.91183944512626747</c:v>
                </c:pt>
                <c:pt idx="23">
                  <c:v>0.90760592942411122</c:v>
                </c:pt>
                <c:pt idx="24">
                  <c:v>0.9058979263087712</c:v>
                </c:pt>
                <c:pt idx="25">
                  <c:v>0.90556514271362487</c:v>
                </c:pt>
                <c:pt idx="26">
                  <c:v>0.8940964938567576</c:v>
                </c:pt>
                <c:pt idx="27">
                  <c:v>0.8835686369225364</c:v>
                </c:pt>
                <c:pt idx="28">
                  <c:v>0.88059923977044041</c:v>
                </c:pt>
                <c:pt idx="29">
                  <c:v>0.86228420337279488</c:v>
                </c:pt>
                <c:pt idx="30">
                  <c:v>0.90478504224694434</c:v>
                </c:pt>
                <c:pt idx="31">
                  <c:v>0.9042808930273909</c:v>
                </c:pt>
                <c:pt idx="32">
                  <c:v>0.89400093876372044</c:v>
                </c:pt>
                <c:pt idx="33">
                  <c:v>0.89204197889585568</c:v>
                </c:pt>
                <c:pt idx="34">
                  <c:v>0.86274618339625142</c:v>
                </c:pt>
                <c:pt idx="35">
                  <c:v>0.86155997065161505</c:v>
                </c:pt>
                <c:pt idx="36">
                  <c:v>0.85140651630246977</c:v>
                </c:pt>
                <c:pt idx="37">
                  <c:v>0.96899420216788501</c:v>
                </c:pt>
                <c:pt idx="38">
                  <c:v>0.96835132482826303</c:v>
                </c:pt>
                <c:pt idx="39">
                  <c:v>0.96802841918294846</c:v>
                </c:pt>
                <c:pt idx="40">
                  <c:v>0.97272967808319855</c:v>
                </c:pt>
                <c:pt idx="41">
                  <c:v>0.96848978732087498</c:v>
                </c:pt>
                <c:pt idx="42">
                  <c:v>0.96521770386523209</c:v>
                </c:pt>
                <c:pt idx="43">
                  <c:v>0.95239131294750579</c:v>
                </c:pt>
                <c:pt idx="44">
                  <c:v>0.93894931008049065</c:v>
                </c:pt>
                <c:pt idx="45">
                  <c:v>0.93748289926633877</c:v>
                </c:pt>
                <c:pt idx="46">
                  <c:v>0.93495350454347237</c:v>
                </c:pt>
                <c:pt idx="47">
                  <c:v>0.92802115525536044</c:v>
                </c:pt>
                <c:pt idx="48">
                  <c:v>0.91547854442016163</c:v>
                </c:pt>
                <c:pt idx="49">
                  <c:v>0.91495716757915224</c:v>
                </c:pt>
                <c:pt idx="50">
                  <c:v>0.8912600031382395</c:v>
                </c:pt>
                <c:pt idx="51">
                  <c:v>0.88077827667308095</c:v>
                </c:pt>
                <c:pt idx="52">
                  <c:v>0.87909924182414845</c:v>
                </c:pt>
                <c:pt idx="53">
                  <c:v>0.96892847982884711</c:v>
                </c:pt>
                <c:pt idx="54">
                  <c:v>0.9629631960923779</c:v>
                </c:pt>
                <c:pt idx="55">
                  <c:v>0.94993333497938326</c:v>
                </c:pt>
                <c:pt idx="56">
                  <c:v>0.97259040020589371</c:v>
                </c:pt>
                <c:pt idx="57">
                  <c:v>0.96561626453724114</c:v>
                </c:pt>
                <c:pt idx="58">
                  <c:v>0.96439519209383728</c:v>
                </c:pt>
                <c:pt idx="59">
                  <c:v>0.96092006018350062</c:v>
                </c:pt>
                <c:pt idx="60">
                  <c:v>0.96085868615457937</c:v>
                </c:pt>
                <c:pt idx="61">
                  <c:v>0.95958938955828466</c:v>
                </c:pt>
                <c:pt idx="62">
                  <c:v>0.95055498209529643</c:v>
                </c:pt>
                <c:pt idx="63">
                  <c:v>0.9443466797664426</c:v>
                </c:pt>
                <c:pt idx="64">
                  <c:v>0.92119814815956402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07-458A-90C5-70CF99154F3F}"/>
            </c:ext>
          </c:extLst>
        </c:ser>
        <c:ser>
          <c:idx val="4"/>
          <c:order val="1"/>
          <c:tx>
            <c:v>Experiment - bottom channel</c:v>
          </c:tx>
          <c:spPr>
            <a:ln w="3175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25400">
                <a:solidFill>
                  <a:srgbClr val="FF0000"/>
                </a:solidFill>
              </a:ln>
              <a:effectLst/>
            </c:spPr>
          </c:marker>
          <c:xVal>
            <c:numRef>
              <c:f>TableData!$G$45:$G$251</c:f>
              <c:numCache>
                <c:formatCode>General</c:formatCode>
                <c:ptCount val="65"/>
                <c:pt idx="0">
                  <c:v>5</c:v>
                </c:pt>
                <c:pt idx="1">
                  <c:v>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150</c:v>
                </c:pt>
                <c:pt idx="54">
                  <c:v>150</c:v>
                </c:pt>
                <c:pt idx="55">
                  <c:v>150</c:v>
                </c:pt>
                <c:pt idx="56">
                  <c:v>200</c:v>
                </c:pt>
                <c:pt idx="57">
                  <c:v>200</c:v>
                </c:pt>
                <c:pt idx="58">
                  <c:v>200</c:v>
                </c:pt>
                <c:pt idx="59">
                  <c:v>200</c:v>
                </c:pt>
                <c:pt idx="60">
                  <c:v>200</c:v>
                </c:pt>
                <c:pt idx="61">
                  <c:v>200</c:v>
                </c:pt>
                <c:pt idx="62">
                  <c:v>200</c:v>
                </c:pt>
                <c:pt idx="63">
                  <c:v>200</c:v>
                </c:pt>
                <c:pt idx="64">
                  <c:v>200</c:v>
                </c:pt>
              </c:numCache>
            </c:numRef>
          </c:xVal>
          <c:yVal>
            <c:numRef>
              <c:f>TableData!$T$45:$T$251</c:f>
              <c:numCache>
                <c:formatCode>General</c:formatCode>
                <c:ptCount val="65"/>
                <c:pt idx="0">
                  <c:v>0.27740131225126385</c:v>
                </c:pt>
                <c:pt idx="1">
                  <c:v>0.32649076091341889</c:v>
                </c:pt>
                <c:pt idx="2">
                  <c:v>0.20424041782696514</c:v>
                </c:pt>
                <c:pt idx="3">
                  <c:v>0.29370705708598216</c:v>
                </c:pt>
                <c:pt idx="4">
                  <c:v>0.30828361633776963</c:v>
                </c:pt>
                <c:pt idx="5">
                  <c:v>0.10054614782623175</c:v>
                </c:pt>
                <c:pt idx="6">
                  <c:v>0.11447279295552043</c:v>
                </c:pt>
                <c:pt idx="7">
                  <c:v>0.11809127009960289</c:v>
                </c:pt>
                <c:pt idx="8">
                  <c:v>0.12238978104740769</c:v>
                </c:pt>
                <c:pt idx="9">
                  <c:v>0.12870007433939312</c:v>
                </c:pt>
                <c:pt idx="10">
                  <c:v>0.13074177053091368</c:v>
                </c:pt>
                <c:pt idx="11">
                  <c:v>0.14213176218532406</c:v>
                </c:pt>
                <c:pt idx="12">
                  <c:v>0.14381667954775432</c:v>
                </c:pt>
                <c:pt idx="13">
                  <c:v>0.1527303067340979</c:v>
                </c:pt>
                <c:pt idx="14">
                  <c:v>0.172659904264374</c:v>
                </c:pt>
                <c:pt idx="15">
                  <c:v>0.18939528176802331</c:v>
                </c:pt>
                <c:pt idx="16">
                  <c:v>0.21290752208359892</c:v>
                </c:pt>
                <c:pt idx="17">
                  <c:v>0.24694890686373913</c:v>
                </c:pt>
                <c:pt idx="18">
                  <c:v>4.1772513654261399E-2</c:v>
                </c:pt>
                <c:pt idx="19">
                  <c:v>6.1106148145407255E-2</c:v>
                </c:pt>
                <c:pt idx="20">
                  <c:v>6.8962145778675835E-2</c:v>
                </c:pt>
                <c:pt idx="21">
                  <c:v>8.1800556064112268E-2</c:v>
                </c:pt>
                <c:pt idx="22">
                  <c:v>8.816055487373263E-2</c:v>
                </c:pt>
                <c:pt idx="23">
                  <c:v>9.2394070575888748E-2</c:v>
                </c:pt>
                <c:pt idx="24">
                  <c:v>9.4102073691228777E-2</c:v>
                </c:pt>
                <c:pt idx="25">
                  <c:v>9.4434857286375157E-2</c:v>
                </c:pt>
                <c:pt idx="26">
                  <c:v>0.10590350614324244</c:v>
                </c:pt>
                <c:pt idx="27">
                  <c:v>0.11643136307746355</c:v>
                </c:pt>
                <c:pt idx="28">
                  <c:v>0.11940076022955949</c:v>
                </c:pt>
                <c:pt idx="29">
                  <c:v>0.13771579662720507</c:v>
                </c:pt>
                <c:pt idx="30">
                  <c:v>9.5214957753055746E-2</c:v>
                </c:pt>
                <c:pt idx="31">
                  <c:v>9.5719106972609075E-2</c:v>
                </c:pt>
                <c:pt idx="32">
                  <c:v>0.10599906123627961</c:v>
                </c:pt>
                <c:pt idx="33">
                  <c:v>0.10795802110414436</c:v>
                </c:pt>
                <c:pt idx="34">
                  <c:v>0.13725381660374852</c:v>
                </c:pt>
                <c:pt idx="35">
                  <c:v>0.13844002934838498</c:v>
                </c:pt>
                <c:pt idx="36">
                  <c:v>0.14859348369753017</c:v>
                </c:pt>
                <c:pt idx="37">
                  <c:v>3.1005797832114948E-2</c:v>
                </c:pt>
                <c:pt idx="38">
                  <c:v>3.1648675171736994E-2</c:v>
                </c:pt>
                <c:pt idx="39">
                  <c:v>3.1971580817051509E-2</c:v>
                </c:pt>
                <c:pt idx="40">
                  <c:v>2.7270321916801413E-2</c:v>
                </c:pt>
                <c:pt idx="41">
                  <c:v>3.1510212679125064E-2</c:v>
                </c:pt>
                <c:pt idx="42">
                  <c:v>3.4782296134767916E-2</c:v>
                </c:pt>
                <c:pt idx="43">
                  <c:v>4.7608687052494165E-2</c:v>
                </c:pt>
                <c:pt idx="44">
                  <c:v>6.1050689919509391E-2</c:v>
                </c:pt>
                <c:pt idx="45">
                  <c:v>6.2517100733661249E-2</c:v>
                </c:pt>
                <c:pt idx="46">
                  <c:v>6.5046495456527631E-2</c:v>
                </c:pt>
                <c:pt idx="47">
                  <c:v>7.1978844744639503E-2</c:v>
                </c:pt>
                <c:pt idx="48">
                  <c:v>8.4521455579838339E-2</c:v>
                </c:pt>
                <c:pt idx="49">
                  <c:v>8.5042832420847786E-2</c:v>
                </c:pt>
                <c:pt idx="50">
                  <c:v>0.10873999686176056</c:v>
                </c:pt>
                <c:pt idx="51">
                  <c:v>0.11922172332691897</c:v>
                </c:pt>
                <c:pt idx="52">
                  <c:v>0.12090075817585155</c:v>
                </c:pt>
                <c:pt idx="53">
                  <c:v>3.1071520171152972E-2</c:v>
                </c:pt>
                <c:pt idx="54">
                  <c:v>3.7036803907621998E-2</c:v>
                </c:pt>
                <c:pt idx="55">
                  <c:v>5.0066665020616775E-2</c:v>
                </c:pt>
                <c:pt idx="56">
                  <c:v>2.7409599794106291E-2</c:v>
                </c:pt>
                <c:pt idx="57">
                  <c:v>3.4383735462758906E-2</c:v>
                </c:pt>
                <c:pt idx="58">
                  <c:v>3.5604807906162668E-2</c:v>
                </c:pt>
                <c:pt idx="59">
                  <c:v>3.9079939816499328E-2</c:v>
                </c:pt>
                <c:pt idx="60">
                  <c:v>3.9141313845420606E-2</c:v>
                </c:pt>
                <c:pt idx="61">
                  <c:v>4.0410610441715344E-2</c:v>
                </c:pt>
                <c:pt idx="62">
                  <c:v>4.9445017904703646E-2</c:v>
                </c:pt>
                <c:pt idx="63">
                  <c:v>5.5653320233557395E-2</c:v>
                </c:pt>
                <c:pt idx="64">
                  <c:v>7.8801851840435949E-2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D07-458A-90C5-70CF99154F3F}"/>
            </c:ext>
          </c:extLst>
        </c:ser>
        <c:ser>
          <c:idx val="2"/>
          <c:order val="2"/>
          <c:tx>
            <c:v>Curve fitting</c:v>
          </c:tx>
          <c:spPr>
            <a:ln w="254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TableData!$S$8:$S$38</c:f>
              <c:numCache>
                <c:formatCode>General</c:formatCode>
                <c:ptCount val="3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70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120</c:v>
                </c:pt>
                <c:pt idx="26">
                  <c:v>140</c:v>
                </c:pt>
                <c:pt idx="27">
                  <c:v>160</c:v>
                </c:pt>
                <c:pt idx="28">
                  <c:v>180</c:v>
                </c:pt>
                <c:pt idx="29">
                  <c:v>200</c:v>
                </c:pt>
                <c:pt idx="30">
                  <c:v>210</c:v>
                </c:pt>
              </c:numCache>
            </c:numRef>
          </c:xVal>
          <c:yVal>
            <c:numRef>
              <c:f>TableData!$T$8:$T$38</c:f>
              <c:numCache>
                <c:formatCode>General</c:formatCode>
                <c:ptCount val="31"/>
                <c:pt idx="0">
                  <c:v>0.5</c:v>
                </c:pt>
                <c:pt idx="1">
                  <c:v>0.4</c:v>
                </c:pt>
                <c:pt idx="2">
                  <c:v>0.33333333333333331</c:v>
                </c:pt>
                <c:pt idx="3">
                  <c:v>0.2857142857142857</c:v>
                </c:pt>
                <c:pt idx="4">
                  <c:v>0.25</c:v>
                </c:pt>
                <c:pt idx="5">
                  <c:v>0.22222222222222221</c:v>
                </c:pt>
                <c:pt idx="6">
                  <c:v>0.2</c:v>
                </c:pt>
                <c:pt idx="7">
                  <c:v>0.18181818181818182</c:v>
                </c:pt>
                <c:pt idx="8">
                  <c:v>0.16666666666666666</c:v>
                </c:pt>
                <c:pt idx="9">
                  <c:v>0.15384615384615385</c:v>
                </c:pt>
                <c:pt idx="10">
                  <c:v>0.14285714285714285</c:v>
                </c:pt>
                <c:pt idx="11">
                  <c:v>0.13333333333333333</c:v>
                </c:pt>
                <c:pt idx="12">
                  <c:v>0.125</c:v>
                </c:pt>
                <c:pt idx="13">
                  <c:v>0.11764705882352941</c:v>
                </c:pt>
                <c:pt idx="14">
                  <c:v>0.1111111111111111</c:v>
                </c:pt>
                <c:pt idx="15">
                  <c:v>0.10526315789473684</c:v>
                </c:pt>
                <c:pt idx="16">
                  <c:v>0.1</c:v>
                </c:pt>
                <c:pt idx="17">
                  <c:v>9.0909090909090912E-2</c:v>
                </c:pt>
                <c:pt idx="18">
                  <c:v>8.3333333333333329E-2</c:v>
                </c:pt>
                <c:pt idx="19">
                  <c:v>7.6923076923076927E-2</c:v>
                </c:pt>
                <c:pt idx="20">
                  <c:v>7.1428571428571425E-2</c:v>
                </c:pt>
                <c:pt idx="21">
                  <c:v>6.25E-2</c:v>
                </c:pt>
                <c:pt idx="22">
                  <c:v>5.5555555555555552E-2</c:v>
                </c:pt>
                <c:pt idx="23">
                  <c:v>0.05</c:v>
                </c:pt>
                <c:pt idx="24">
                  <c:v>4.5454545454545456E-2</c:v>
                </c:pt>
                <c:pt idx="25">
                  <c:v>3.8461538461538464E-2</c:v>
                </c:pt>
                <c:pt idx="26">
                  <c:v>3.3333333333333333E-2</c:v>
                </c:pt>
                <c:pt idx="27">
                  <c:v>2.9411764705882353E-2</c:v>
                </c:pt>
                <c:pt idx="28">
                  <c:v>2.6315789473684209E-2</c:v>
                </c:pt>
                <c:pt idx="29">
                  <c:v>2.3809523809523808E-2</c:v>
                </c:pt>
                <c:pt idx="30">
                  <c:v>2.2727272727272728E-2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07-458A-90C5-70CF99154F3F}"/>
            </c:ext>
          </c:extLst>
        </c:ser>
        <c:ser>
          <c:idx val="0"/>
          <c:order val="3"/>
          <c:tx>
            <c:v>Numerical Simulations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xVal>
            <c:numRef>
              <c:f>TableData!$P$7:$P$14</c:f>
              <c:numCache>
                <c:formatCode>0.0</c:formatCode>
                <c:ptCount val="8"/>
                <c:pt idx="0" formatCode="General">
                  <c:v>0</c:v>
                </c:pt>
                <c:pt idx="1">
                  <c:v>4</c:v>
                </c:pt>
                <c:pt idx="2">
                  <c:v>18</c:v>
                </c:pt>
                <c:pt idx="3">
                  <c:v>21</c:v>
                </c:pt>
                <c:pt idx="4">
                  <c:v>35</c:v>
                </c:pt>
                <c:pt idx="5">
                  <c:v>105</c:v>
                </c:pt>
                <c:pt idx="6">
                  <c:v>175</c:v>
                </c:pt>
                <c:pt idx="7">
                  <c:v>350</c:v>
                </c:pt>
              </c:numCache>
            </c:numRef>
          </c:xVal>
          <c:yVal>
            <c:numRef>
              <c:f>TableData!$O$7:$O$14</c:f>
              <c:numCache>
                <c:formatCode>General</c:formatCode>
                <c:ptCount val="8"/>
                <c:pt idx="0">
                  <c:v>0.5</c:v>
                </c:pt>
                <c:pt idx="1">
                  <c:v>0.42</c:v>
                </c:pt>
                <c:pt idx="2">
                  <c:v>0.17</c:v>
                </c:pt>
                <c:pt idx="3">
                  <c:v>0.15</c:v>
                </c:pt>
                <c:pt idx="4">
                  <c:v>0.1</c:v>
                </c:pt>
                <c:pt idx="5">
                  <c:v>0.04</c:v>
                </c:pt>
                <c:pt idx="6">
                  <c:v>0.02</c:v>
                </c:pt>
                <c:pt idx="7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D07-458A-90C5-70CF99154F3F}"/>
            </c:ext>
          </c:extLst>
        </c:ser>
        <c:ser>
          <c:idx val="5"/>
          <c:order val="4"/>
          <c:tx>
            <c:strRef>
              <c:f>TableData!$U$7</c:f>
              <c:strCache>
                <c:ptCount val="1"/>
                <c:pt idx="0">
                  <c:v>1/Q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TableData!$S$8:$S$38</c:f>
              <c:numCache>
                <c:formatCode>General</c:formatCode>
                <c:ptCount val="31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70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120</c:v>
                </c:pt>
                <c:pt idx="26">
                  <c:v>140</c:v>
                </c:pt>
                <c:pt idx="27">
                  <c:v>160</c:v>
                </c:pt>
                <c:pt idx="28">
                  <c:v>180</c:v>
                </c:pt>
                <c:pt idx="29">
                  <c:v>200</c:v>
                </c:pt>
                <c:pt idx="30">
                  <c:v>210</c:v>
                </c:pt>
              </c:numCache>
            </c:numRef>
          </c:xVal>
          <c:yVal>
            <c:numRef>
              <c:f>TableData!$U$8:$U$38</c:f>
              <c:numCache>
                <c:formatCode>General</c:formatCode>
                <c:ptCount val="31"/>
                <c:pt idx="0">
                  <c:v>0.5</c:v>
                </c:pt>
                <c:pt idx="1">
                  <c:v>0.6</c:v>
                </c:pt>
                <c:pt idx="2">
                  <c:v>0.66666666666666674</c:v>
                </c:pt>
                <c:pt idx="3">
                  <c:v>0.7142857142857143</c:v>
                </c:pt>
                <c:pt idx="4">
                  <c:v>0.75</c:v>
                </c:pt>
                <c:pt idx="5">
                  <c:v>0.77777777777777779</c:v>
                </c:pt>
                <c:pt idx="6">
                  <c:v>0.8</c:v>
                </c:pt>
                <c:pt idx="7">
                  <c:v>0.81818181818181812</c:v>
                </c:pt>
                <c:pt idx="8">
                  <c:v>0.83333333333333337</c:v>
                </c:pt>
                <c:pt idx="9">
                  <c:v>0.84615384615384615</c:v>
                </c:pt>
                <c:pt idx="10">
                  <c:v>0.85714285714285721</c:v>
                </c:pt>
                <c:pt idx="11">
                  <c:v>0.8666666666666667</c:v>
                </c:pt>
                <c:pt idx="12">
                  <c:v>0.875</c:v>
                </c:pt>
                <c:pt idx="13">
                  <c:v>0.88235294117647056</c:v>
                </c:pt>
                <c:pt idx="14">
                  <c:v>0.88888888888888884</c:v>
                </c:pt>
                <c:pt idx="15">
                  <c:v>0.89473684210526316</c:v>
                </c:pt>
                <c:pt idx="16">
                  <c:v>0.9</c:v>
                </c:pt>
                <c:pt idx="17">
                  <c:v>0.90909090909090906</c:v>
                </c:pt>
                <c:pt idx="18">
                  <c:v>0.91666666666666663</c:v>
                </c:pt>
                <c:pt idx="19">
                  <c:v>0.92307692307692313</c:v>
                </c:pt>
                <c:pt idx="20">
                  <c:v>0.9285714285714286</c:v>
                </c:pt>
                <c:pt idx="21">
                  <c:v>0.9375</c:v>
                </c:pt>
                <c:pt idx="22">
                  <c:v>0.94444444444444442</c:v>
                </c:pt>
                <c:pt idx="23">
                  <c:v>0.95</c:v>
                </c:pt>
                <c:pt idx="24">
                  <c:v>0.95454545454545459</c:v>
                </c:pt>
                <c:pt idx="25">
                  <c:v>0.96153846153846156</c:v>
                </c:pt>
                <c:pt idx="26">
                  <c:v>0.96666666666666667</c:v>
                </c:pt>
                <c:pt idx="27">
                  <c:v>0.97058823529411764</c:v>
                </c:pt>
                <c:pt idx="28">
                  <c:v>0.97368421052631582</c:v>
                </c:pt>
                <c:pt idx="29">
                  <c:v>0.97619047619047616</c:v>
                </c:pt>
                <c:pt idx="30">
                  <c:v>0.97727272727272729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D07-458A-90C5-70CF99154F3F}"/>
            </c:ext>
          </c:extLst>
        </c:ser>
        <c:ser>
          <c:idx val="1"/>
          <c:order val="5"/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TableData!$P$17:$P$18</c:f>
              <c:numCache>
                <c:formatCode>General</c:formatCode>
                <c:ptCount val="2"/>
                <c:pt idx="0">
                  <c:v>0</c:v>
                </c:pt>
                <c:pt idx="1">
                  <c:v>250</c:v>
                </c:pt>
              </c:numCache>
            </c:numRef>
          </c:xVal>
          <c:yVal>
            <c:numRef>
              <c:f>TableData!$O$17:$O$18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D07-458A-90C5-70CF99154F3F}"/>
            </c:ext>
          </c:extLst>
        </c:ser>
        <c:ser>
          <c:idx val="6"/>
          <c:order val="6"/>
          <c:tx>
            <c:v>numerical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38100">
                <a:solidFill>
                  <a:schemeClr val="tx1"/>
                </a:solidFill>
              </a:ln>
              <a:effectLst/>
            </c:spPr>
          </c:marker>
          <c:xVal>
            <c:numRef>
              <c:f>TableData!$P$7:$P$14</c:f>
              <c:numCache>
                <c:formatCode>0.0</c:formatCode>
                <c:ptCount val="8"/>
                <c:pt idx="0" formatCode="General">
                  <c:v>0</c:v>
                </c:pt>
                <c:pt idx="1">
                  <c:v>4</c:v>
                </c:pt>
                <c:pt idx="2">
                  <c:v>18</c:v>
                </c:pt>
                <c:pt idx="3">
                  <c:v>21</c:v>
                </c:pt>
                <c:pt idx="4">
                  <c:v>35</c:v>
                </c:pt>
                <c:pt idx="5">
                  <c:v>105</c:v>
                </c:pt>
                <c:pt idx="6">
                  <c:v>175</c:v>
                </c:pt>
                <c:pt idx="7">
                  <c:v>350</c:v>
                </c:pt>
              </c:numCache>
            </c:numRef>
          </c:xVal>
          <c:yVal>
            <c:numRef>
              <c:f>TableData!$Q$7:$Q$14</c:f>
              <c:numCache>
                <c:formatCode>General</c:formatCode>
                <c:ptCount val="8"/>
                <c:pt idx="0">
                  <c:v>0.5</c:v>
                </c:pt>
                <c:pt idx="1">
                  <c:v>0.58000000000000007</c:v>
                </c:pt>
                <c:pt idx="2">
                  <c:v>0.83</c:v>
                </c:pt>
                <c:pt idx="3">
                  <c:v>0.85</c:v>
                </c:pt>
                <c:pt idx="4">
                  <c:v>0.9</c:v>
                </c:pt>
                <c:pt idx="5">
                  <c:v>0.96</c:v>
                </c:pt>
                <c:pt idx="6">
                  <c:v>0.98</c:v>
                </c:pt>
                <c:pt idx="7">
                  <c:v>0.99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D07-458A-90C5-70CF99154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33687488"/>
        <c:axId val="-1533684768"/>
      </c:scatterChart>
      <c:valAx>
        <c:axId val="-1533687488"/>
        <c:scaling>
          <c:orientation val="minMax"/>
          <c:max val="2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Flow Rate, </a:t>
                </a:r>
                <a:r>
                  <a:rPr lang="en-US" sz="2400" b="1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[µL/hr]</a:t>
                </a:r>
              </a:p>
            </c:rich>
          </c:tx>
          <c:layout>
            <c:manualLayout>
              <c:xMode val="edge"/>
              <c:yMode val="edge"/>
              <c:x val="0.36242667583218757"/>
              <c:y val="0.927928664714012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out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533684768"/>
        <c:crosses val="autoZero"/>
        <c:crossBetween val="midCat"/>
      </c:valAx>
      <c:valAx>
        <c:axId val="-153368476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Concentration, </a:t>
                </a:r>
                <a:r>
                  <a:rPr lang="en-US" sz="2400" b="1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400" b="1" i="1" u="none" strike="noStrike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 i="0" u="none" strike="noStrike" baseline="-2500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4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074886472524266E-2"/>
              <c:y val="0.11546955634168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533687488"/>
        <c:crosses val="autoZero"/>
        <c:crossBetween val="midCat"/>
        <c:majorUnit val="0.2"/>
      </c:valAx>
      <c:spPr>
        <a:noFill/>
        <a:ln w="19050">
          <a:solidFill>
            <a:schemeClr val="tx1"/>
          </a:solidFill>
        </a:ln>
        <a:effectLst/>
      </c:spPr>
    </c:plotArea>
    <c:legend>
      <c:legendPos val="r"/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49014706495021454"/>
          <c:y val="0.20168891931986763"/>
          <c:w val="0.43772903387076617"/>
          <c:h val="0.208177216072628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.4 µm pore size</c:v>
          </c:tx>
          <c:spPr>
            <a:ln w="25400" cap="rnd">
              <a:noFill/>
              <a:round/>
            </a:ln>
            <a:effectLst/>
          </c:spPr>
          <c:marker>
            <c:symbol val="x"/>
            <c:size val="12"/>
            <c:spPr>
              <a:noFill/>
              <a:ln w="381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FinalPlots!$R$7:$R$15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50</c:v>
                </c:pt>
                <c:pt idx="5">
                  <c:v>80</c:v>
                </c:pt>
                <c:pt idx="6">
                  <c:v>100</c:v>
                </c:pt>
                <c:pt idx="7">
                  <c:v>150</c:v>
                </c:pt>
                <c:pt idx="8">
                  <c:v>200</c:v>
                </c:pt>
              </c:numCache>
            </c:numRef>
          </c:xVal>
          <c:yVal>
            <c:numRef>
              <c:f>FinalPlots!$S$7:$S$15</c:f>
              <c:numCache>
                <c:formatCode>General</c:formatCode>
                <c:ptCount val="9"/>
                <c:pt idx="0">
                  <c:v>0.30199999999999999</c:v>
                </c:pt>
                <c:pt idx="1">
                  <c:v>0.26500000000000001</c:v>
                </c:pt>
                <c:pt idx="2">
                  <c:v>0.17499999999999999</c:v>
                </c:pt>
                <c:pt idx="3">
                  <c:v>0.1</c:v>
                </c:pt>
                <c:pt idx="4">
                  <c:v>0.11</c:v>
                </c:pt>
                <c:pt idx="5">
                  <c:v>0.03</c:v>
                </c:pt>
                <c:pt idx="6">
                  <c:v>0.06</c:v>
                </c:pt>
                <c:pt idx="7">
                  <c:v>0.04</c:v>
                </c:pt>
                <c:pt idx="8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FE-4A30-8CAB-50FBF9FFBEE2}"/>
            </c:ext>
          </c:extLst>
        </c:ser>
        <c:ser>
          <c:idx val="0"/>
          <c:order val="1"/>
          <c:tx>
            <c:v> 3.0 µm pore size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25400">
                <a:solidFill>
                  <a:srgbClr val="FF0000"/>
                </a:solidFill>
              </a:ln>
              <a:effectLst/>
            </c:spPr>
          </c:marker>
          <c:xVal>
            <c:numRef>
              <c:f>FinalPlots!$L$38:$L$41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</c:numCache>
            </c:numRef>
          </c:xVal>
          <c:yVal>
            <c:numRef>
              <c:f>FinalPlots!$N$38:$N$41</c:f>
              <c:numCache>
                <c:formatCode>General</c:formatCode>
                <c:ptCount val="4"/>
                <c:pt idx="0">
                  <c:v>0.44125834912127065</c:v>
                </c:pt>
                <c:pt idx="1">
                  <c:v>0.34891112124892021</c:v>
                </c:pt>
                <c:pt idx="2">
                  <c:v>0.26662108373491045</c:v>
                </c:pt>
                <c:pt idx="3">
                  <c:v>0.16909214374407092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FE-4A30-8CAB-50FBF9FFBEE2}"/>
            </c:ext>
          </c:extLst>
        </c:ser>
        <c:ser>
          <c:idx val="2"/>
          <c:order val="2"/>
          <c:tx>
            <c:v>Polynomial</c:v>
          </c:tx>
          <c:spPr>
            <a:ln w="254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TableData!$S$8:$S$39</c:f>
              <c:numCache>
                <c:formatCode>General</c:formatCode>
                <c:ptCount val="32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70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120</c:v>
                </c:pt>
                <c:pt idx="26">
                  <c:v>140</c:v>
                </c:pt>
                <c:pt idx="27">
                  <c:v>160</c:v>
                </c:pt>
                <c:pt idx="28">
                  <c:v>180</c:v>
                </c:pt>
                <c:pt idx="29">
                  <c:v>200</c:v>
                </c:pt>
                <c:pt idx="30">
                  <c:v>210</c:v>
                </c:pt>
                <c:pt idx="31">
                  <c:v>250</c:v>
                </c:pt>
              </c:numCache>
            </c:numRef>
          </c:xVal>
          <c:yVal>
            <c:numRef>
              <c:f>TableData!$T$8:$T$39</c:f>
              <c:numCache>
                <c:formatCode>General</c:formatCode>
                <c:ptCount val="32"/>
                <c:pt idx="0">
                  <c:v>0.5</c:v>
                </c:pt>
                <c:pt idx="1">
                  <c:v>0.4</c:v>
                </c:pt>
                <c:pt idx="2">
                  <c:v>0.33333333333333331</c:v>
                </c:pt>
                <c:pt idx="3">
                  <c:v>0.2857142857142857</c:v>
                </c:pt>
                <c:pt idx="4">
                  <c:v>0.25</c:v>
                </c:pt>
                <c:pt idx="5">
                  <c:v>0.22222222222222221</c:v>
                </c:pt>
                <c:pt idx="6">
                  <c:v>0.2</c:v>
                </c:pt>
                <c:pt idx="7">
                  <c:v>0.18181818181818182</c:v>
                </c:pt>
                <c:pt idx="8">
                  <c:v>0.16666666666666666</c:v>
                </c:pt>
                <c:pt idx="9">
                  <c:v>0.15384615384615385</c:v>
                </c:pt>
                <c:pt idx="10">
                  <c:v>0.14285714285714285</c:v>
                </c:pt>
                <c:pt idx="11">
                  <c:v>0.13333333333333333</c:v>
                </c:pt>
                <c:pt idx="12">
                  <c:v>0.125</c:v>
                </c:pt>
                <c:pt idx="13">
                  <c:v>0.11764705882352941</c:v>
                </c:pt>
                <c:pt idx="14">
                  <c:v>0.1111111111111111</c:v>
                </c:pt>
                <c:pt idx="15">
                  <c:v>0.10526315789473684</c:v>
                </c:pt>
                <c:pt idx="16">
                  <c:v>0.1</c:v>
                </c:pt>
                <c:pt idx="17">
                  <c:v>9.0909090909090912E-2</c:v>
                </c:pt>
                <c:pt idx="18">
                  <c:v>8.3333333333333329E-2</c:v>
                </c:pt>
                <c:pt idx="19">
                  <c:v>7.6923076923076927E-2</c:v>
                </c:pt>
                <c:pt idx="20">
                  <c:v>7.1428571428571425E-2</c:v>
                </c:pt>
                <c:pt idx="21">
                  <c:v>6.25E-2</c:v>
                </c:pt>
                <c:pt idx="22">
                  <c:v>5.5555555555555552E-2</c:v>
                </c:pt>
                <c:pt idx="23">
                  <c:v>0.05</c:v>
                </c:pt>
                <c:pt idx="24">
                  <c:v>4.5454545454545456E-2</c:v>
                </c:pt>
                <c:pt idx="25">
                  <c:v>3.8461538461538464E-2</c:v>
                </c:pt>
                <c:pt idx="26">
                  <c:v>3.3333333333333333E-2</c:v>
                </c:pt>
                <c:pt idx="27">
                  <c:v>2.9411764705882353E-2</c:v>
                </c:pt>
                <c:pt idx="28">
                  <c:v>2.6315789473684209E-2</c:v>
                </c:pt>
                <c:pt idx="29">
                  <c:v>2.3809523809523808E-2</c:v>
                </c:pt>
                <c:pt idx="30">
                  <c:v>2.2727272727272728E-2</c:v>
                </c:pt>
                <c:pt idx="31">
                  <c:v>1.9230769230769232E-2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FE-4A30-8CAB-50FBF9FFBEE2}"/>
            </c:ext>
          </c:extLst>
        </c:ser>
        <c:ser>
          <c:idx val="7"/>
          <c:order val="3"/>
          <c:tx>
            <c:v>new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25400">
                <a:solidFill>
                  <a:srgbClr val="FF0000"/>
                </a:solidFill>
              </a:ln>
              <a:effectLst/>
            </c:spPr>
          </c:marker>
          <c:xVal>
            <c:numRef>
              <c:f>FinalPlots!$S$39:$S$41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200</c:v>
                </c:pt>
              </c:numCache>
            </c:numRef>
          </c:xVal>
          <c:yVal>
            <c:numRef>
              <c:f>FinalPlots!$T$39:$T$41</c:f>
              <c:numCache>
                <c:formatCode>General</c:formatCode>
                <c:ptCount val="3"/>
                <c:pt idx="0">
                  <c:v>0.38</c:v>
                </c:pt>
                <c:pt idx="1">
                  <c:v>0.32</c:v>
                </c:pt>
                <c:pt idx="2">
                  <c:v>0.16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FE-4A30-8CAB-50FBF9FFBEE2}"/>
            </c:ext>
          </c:extLst>
        </c:ser>
        <c:ser>
          <c:idx val="8"/>
          <c:order val="4"/>
          <c:tx>
            <c:v>new pol</c:v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FinalPlots!$U$5:$U$36</c:f>
              <c:numCache>
                <c:formatCode>General</c:formatCode>
                <c:ptCount val="32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70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120</c:v>
                </c:pt>
                <c:pt idx="26">
                  <c:v>140</c:v>
                </c:pt>
                <c:pt idx="27">
                  <c:v>160</c:v>
                </c:pt>
                <c:pt idx="28">
                  <c:v>180</c:v>
                </c:pt>
                <c:pt idx="29">
                  <c:v>200</c:v>
                </c:pt>
                <c:pt idx="30">
                  <c:v>210</c:v>
                </c:pt>
                <c:pt idx="31">
                  <c:v>250</c:v>
                </c:pt>
              </c:numCache>
            </c:numRef>
          </c:xVal>
          <c:yVal>
            <c:numRef>
              <c:f>FinalPlots!$V$5:$V$36</c:f>
              <c:numCache>
                <c:formatCode>General</c:formatCode>
                <c:ptCount val="32"/>
                <c:pt idx="0">
                  <c:v>0.5</c:v>
                </c:pt>
                <c:pt idx="1">
                  <c:v>0.48648648648648651</c:v>
                </c:pt>
                <c:pt idx="2">
                  <c:v>0.47368421052631576</c:v>
                </c:pt>
                <c:pt idx="3">
                  <c:v>0.46153846153846156</c:v>
                </c:pt>
                <c:pt idx="4">
                  <c:v>0.45</c:v>
                </c:pt>
                <c:pt idx="5">
                  <c:v>0.43902439024390244</c:v>
                </c:pt>
                <c:pt idx="6">
                  <c:v>0.42857142857142855</c:v>
                </c:pt>
                <c:pt idx="7">
                  <c:v>0.41860465116279072</c:v>
                </c:pt>
                <c:pt idx="8">
                  <c:v>0.40909090909090912</c:v>
                </c:pt>
                <c:pt idx="9">
                  <c:v>0.4</c:v>
                </c:pt>
                <c:pt idx="10">
                  <c:v>0.39130434782608697</c:v>
                </c:pt>
                <c:pt idx="11">
                  <c:v>0.38297872340425532</c:v>
                </c:pt>
                <c:pt idx="12">
                  <c:v>0.375</c:v>
                </c:pt>
                <c:pt idx="13">
                  <c:v>0.36734693877551022</c:v>
                </c:pt>
                <c:pt idx="14">
                  <c:v>0.36</c:v>
                </c:pt>
                <c:pt idx="15">
                  <c:v>0.35294117647058826</c:v>
                </c:pt>
                <c:pt idx="16">
                  <c:v>0.34615384615384615</c:v>
                </c:pt>
                <c:pt idx="17">
                  <c:v>0.33333333333333331</c:v>
                </c:pt>
                <c:pt idx="18">
                  <c:v>0.32142857142857145</c:v>
                </c:pt>
                <c:pt idx="19">
                  <c:v>0.31034482758620691</c:v>
                </c:pt>
                <c:pt idx="20">
                  <c:v>0.3</c:v>
                </c:pt>
                <c:pt idx="21">
                  <c:v>0.28125</c:v>
                </c:pt>
                <c:pt idx="22">
                  <c:v>0.26470588235294118</c:v>
                </c:pt>
                <c:pt idx="23">
                  <c:v>0.25</c:v>
                </c:pt>
                <c:pt idx="24">
                  <c:v>0.23684210526315788</c:v>
                </c:pt>
                <c:pt idx="25">
                  <c:v>0.21428571428571427</c:v>
                </c:pt>
                <c:pt idx="26">
                  <c:v>0.19565217391304349</c:v>
                </c:pt>
                <c:pt idx="27">
                  <c:v>0.18</c:v>
                </c:pt>
                <c:pt idx="28">
                  <c:v>0.16666666666666666</c:v>
                </c:pt>
                <c:pt idx="29">
                  <c:v>0.15517241379310345</c:v>
                </c:pt>
                <c:pt idx="30">
                  <c:v>0.15</c:v>
                </c:pt>
                <c:pt idx="31">
                  <c:v>0.13235294117647059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AFE-4A30-8CAB-50FBF9FFB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7907456"/>
        <c:axId val="-1495230736"/>
      </c:scatterChart>
      <c:valAx>
        <c:axId val="-1727907456"/>
        <c:scaling>
          <c:orientation val="minMax"/>
          <c:max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Flow Rate, </a:t>
                </a:r>
                <a:r>
                  <a:rPr lang="en-US" sz="2400" b="1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[µL/hr]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495230736"/>
        <c:crosses val="autoZero"/>
        <c:crossBetween val="midCat"/>
      </c:valAx>
      <c:valAx>
        <c:axId val="-1495230736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Concentration,</a:t>
                </a:r>
                <a:r>
                  <a:rPr lang="en-US" sz="2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400" b="1" i="1" u="none" strike="noStrike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 i="0" u="none" strike="noStrike" baseline="-2500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4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727907456"/>
        <c:crosses val="autoZero"/>
        <c:crossBetween val="midCat"/>
        <c:majorUnit val="0.1"/>
      </c:valAx>
      <c:spPr>
        <a:noFill/>
        <a:ln w="25400"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overlay val="0"/>
      <c:spPr>
        <a:noFill/>
        <a:ln w="952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69860465743555"/>
          <c:y val="3.7061570139459446E-2"/>
          <c:w val="0.8368858059409241"/>
          <c:h val="0.81142810047294811"/>
        </c:manualLayout>
      </c:layout>
      <c:scatterChart>
        <c:scatterStyle val="lineMarker"/>
        <c:varyColors val="0"/>
        <c:ser>
          <c:idx val="3"/>
          <c:order val="0"/>
          <c:tx>
            <c:v>.4 µm pore size</c:v>
          </c:tx>
          <c:spPr>
            <a:ln w="25400" cap="rnd">
              <a:noFill/>
              <a:round/>
            </a:ln>
            <a:effectLst/>
          </c:spPr>
          <c:marker>
            <c:symbol val="x"/>
            <c:size val="12"/>
            <c:spPr>
              <a:noFill/>
              <a:ln w="381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FinalPlots!$R$7:$R$15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50</c:v>
                </c:pt>
                <c:pt idx="5">
                  <c:v>80</c:v>
                </c:pt>
                <c:pt idx="6">
                  <c:v>100</c:v>
                </c:pt>
                <c:pt idx="7">
                  <c:v>150</c:v>
                </c:pt>
                <c:pt idx="8">
                  <c:v>200</c:v>
                </c:pt>
              </c:numCache>
            </c:numRef>
          </c:xVal>
          <c:yVal>
            <c:numRef>
              <c:f>FinalPlots!$S$7:$S$15</c:f>
              <c:numCache>
                <c:formatCode>General</c:formatCode>
                <c:ptCount val="9"/>
                <c:pt idx="0">
                  <c:v>0.30199999999999999</c:v>
                </c:pt>
                <c:pt idx="1">
                  <c:v>0.26500000000000001</c:v>
                </c:pt>
                <c:pt idx="2">
                  <c:v>0.17499999999999999</c:v>
                </c:pt>
                <c:pt idx="3">
                  <c:v>0.1</c:v>
                </c:pt>
                <c:pt idx="4">
                  <c:v>0.11</c:v>
                </c:pt>
                <c:pt idx="5">
                  <c:v>0.03</c:v>
                </c:pt>
                <c:pt idx="6">
                  <c:v>0.06</c:v>
                </c:pt>
                <c:pt idx="7">
                  <c:v>0.04</c:v>
                </c:pt>
                <c:pt idx="8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FE-4C9F-BBD7-12A0516F9F79}"/>
            </c:ext>
          </c:extLst>
        </c:ser>
        <c:ser>
          <c:idx val="0"/>
          <c:order val="1"/>
          <c:tx>
            <c:v> 3.0 µm pore size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25400">
                <a:solidFill>
                  <a:srgbClr val="FF0000"/>
                </a:solidFill>
              </a:ln>
              <a:effectLst/>
            </c:spPr>
          </c:marker>
          <c:xVal>
            <c:numRef>
              <c:f>FinalPlots!$L$38:$L$41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</c:numCache>
            </c:numRef>
          </c:xVal>
          <c:yVal>
            <c:numRef>
              <c:f>FinalPlots!$N$38:$N$41</c:f>
              <c:numCache>
                <c:formatCode>General</c:formatCode>
                <c:ptCount val="4"/>
                <c:pt idx="0">
                  <c:v>0.44125834912127065</c:v>
                </c:pt>
                <c:pt idx="1">
                  <c:v>0.34891112124892021</c:v>
                </c:pt>
                <c:pt idx="2">
                  <c:v>0.26662108373491045</c:v>
                </c:pt>
                <c:pt idx="3">
                  <c:v>0.16909214374407092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FE-4C9F-BBD7-12A0516F9F79}"/>
            </c:ext>
          </c:extLst>
        </c:ser>
        <c:ser>
          <c:idx val="2"/>
          <c:order val="2"/>
          <c:tx>
            <c:v>Polynomial</c:v>
          </c:tx>
          <c:spPr>
            <a:ln w="254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TableData!$S$8:$S$39</c:f>
              <c:numCache>
                <c:formatCode>General</c:formatCode>
                <c:ptCount val="32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70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120</c:v>
                </c:pt>
                <c:pt idx="26">
                  <c:v>140</c:v>
                </c:pt>
                <c:pt idx="27">
                  <c:v>160</c:v>
                </c:pt>
                <c:pt idx="28">
                  <c:v>180</c:v>
                </c:pt>
                <c:pt idx="29">
                  <c:v>200</c:v>
                </c:pt>
                <c:pt idx="30">
                  <c:v>210</c:v>
                </c:pt>
                <c:pt idx="31">
                  <c:v>250</c:v>
                </c:pt>
              </c:numCache>
            </c:numRef>
          </c:xVal>
          <c:yVal>
            <c:numRef>
              <c:f>TableData!$T$8:$T$39</c:f>
              <c:numCache>
                <c:formatCode>General</c:formatCode>
                <c:ptCount val="32"/>
                <c:pt idx="0">
                  <c:v>0.5</c:v>
                </c:pt>
                <c:pt idx="1">
                  <c:v>0.4</c:v>
                </c:pt>
                <c:pt idx="2">
                  <c:v>0.33333333333333331</c:v>
                </c:pt>
                <c:pt idx="3">
                  <c:v>0.2857142857142857</c:v>
                </c:pt>
                <c:pt idx="4">
                  <c:v>0.25</c:v>
                </c:pt>
                <c:pt idx="5">
                  <c:v>0.22222222222222221</c:v>
                </c:pt>
                <c:pt idx="6">
                  <c:v>0.2</c:v>
                </c:pt>
                <c:pt idx="7">
                  <c:v>0.18181818181818182</c:v>
                </c:pt>
                <c:pt idx="8">
                  <c:v>0.16666666666666666</c:v>
                </c:pt>
                <c:pt idx="9">
                  <c:v>0.15384615384615385</c:v>
                </c:pt>
                <c:pt idx="10">
                  <c:v>0.14285714285714285</c:v>
                </c:pt>
                <c:pt idx="11">
                  <c:v>0.13333333333333333</c:v>
                </c:pt>
                <c:pt idx="12">
                  <c:v>0.125</c:v>
                </c:pt>
                <c:pt idx="13">
                  <c:v>0.11764705882352941</c:v>
                </c:pt>
                <c:pt idx="14">
                  <c:v>0.1111111111111111</c:v>
                </c:pt>
                <c:pt idx="15">
                  <c:v>0.10526315789473684</c:v>
                </c:pt>
                <c:pt idx="16">
                  <c:v>0.1</c:v>
                </c:pt>
                <c:pt idx="17">
                  <c:v>9.0909090909090912E-2</c:v>
                </c:pt>
                <c:pt idx="18">
                  <c:v>8.3333333333333329E-2</c:v>
                </c:pt>
                <c:pt idx="19">
                  <c:v>7.6923076923076927E-2</c:v>
                </c:pt>
                <c:pt idx="20">
                  <c:v>7.1428571428571425E-2</c:v>
                </c:pt>
                <c:pt idx="21">
                  <c:v>6.25E-2</c:v>
                </c:pt>
                <c:pt idx="22">
                  <c:v>5.5555555555555552E-2</c:v>
                </c:pt>
                <c:pt idx="23">
                  <c:v>0.05</c:v>
                </c:pt>
                <c:pt idx="24">
                  <c:v>4.5454545454545456E-2</c:v>
                </c:pt>
                <c:pt idx="25">
                  <c:v>3.8461538461538464E-2</c:v>
                </c:pt>
                <c:pt idx="26">
                  <c:v>3.3333333333333333E-2</c:v>
                </c:pt>
                <c:pt idx="27">
                  <c:v>2.9411764705882353E-2</c:v>
                </c:pt>
                <c:pt idx="28">
                  <c:v>2.6315789473684209E-2</c:v>
                </c:pt>
                <c:pt idx="29">
                  <c:v>2.3809523809523808E-2</c:v>
                </c:pt>
                <c:pt idx="30">
                  <c:v>2.2727272727272728E-2</c:v>
                </c:pt>
                <c:pt idx="31">
                  <c:v>1.9230769230769232E-2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8FE-4C9F-BBD7-12A0516F9F79}"/>
            </c:ext>
          </c:extLst>
        </c:ser>
        <c:ser>
          <c:idx val="7"/>
          <c:order val="3"/>
          <c:tx>
            <c:v>new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25400">
                <a:solidFill>
                  <a:srgbClr val="FF0000"/>
                </a:solidFill>
              </a:ln>
              <a:effectLst/>
            </c:spPr>
          </c:marker>
          <c:xVal>
            <c:numRef>
              <c:f>FinalPlots!$S$39:$S$41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200</c:v>
                </c:pt>
              </c:numCache>
            </c:numRef>
          </c:xVal>
          <c:yVal>
            <c:numRef>
              <c:f>FinalPlots!$T$39:$T$41</c:f>
              <c:numCache>
                <c:formatCode>General</c:formatCode>
                <c:ptCount val="3"/>
                <c:pt idx="0">
                  <c:v>0.38</c:v>
                </c:pt>
                <c:pt idx="1">
                  <c:v>0.32</c:v>
                </c:pt>
                <c:pt idx="2">
                  <c:v>0.16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8FE-4C9F-BBD7-12A0516F9F79}"/>
            </c:ext>
          </c:extLst>
        </c:ser>
        <c:ser>
          <c:idx val="8"/>
          <c:order val="4"/>
          <c:tx>
            <c:v>new pol</c:v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FinalPlots!$U$5:$U$36</c:f>
              <c:numCache>
                <c:formatCode>General</c:formatCode>
                <c:ptCount val="32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70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120</c:v>
                </c:pt>
                <c:pt idx="26">
                  <c:v>140</c:v>
                </c:pt>
                <c:pt idx="27">
                  <c:v>160</c:v>
                </c:pt>
                <c:pt idx="28">
                  <c:v>180</c:v>
                </c:pt>
                <c:pt idx="29">
                  <c:v>200</c:v>
                </c:pt>
                <c:pt idx="30">
                  <c:v>210</c:v>
                </c:pt>
                <c:pt idx="31">
                  <c:v>250</c:v>
                </c:pt>
              </c:numCache>
            </c:numRef>
          </c:xVal>
          <c:yVal>
            <c:numRef>
              <c:f>FinalPlots!$V$5:$V$36</c:f>
              <c:numCache>
                <c:formatCode>General</c:formatCode>
                <c:ptCount val="32"/>
                <c:pt idx="0">
                  <c:v>0.5</c:v>
                </c:pt>
                <c:pt idx="1">
                  <c:v>0.48648648648648651</c:v>
                </c:pt>
                <c:pt idx="2">
                  <c:v>0.47368421052631576</c:v>
                </c:pt>
                <c:pt idx="3">
                  <c:v>0.46153846153846156</c:v>
                </c:pt>
                <c:pt idx="4">
                  <c:v>0.45</c:v>
                </c:pt>
                <c:pt idx="5">
                  <c:v>0.43902439024390244</c:v>
                </c:pt>
                <c:pt idx="6">
                  <c:v>0.42857142857142855</c:v>
                </c:pt>
                <c:pt idx="7">
                  <c:v>0.41860465116279072</c:v>
                </c:pt>
                <c:pt idx="8">
                  <c:v>0.40909090909090912</c:v>
                </c:pt>
                <c:pt idx="9">
                  <c:v>0.4</c:v>
                </c:pt>
                <c:pt idx="10">
                  <c:v>0.39130434782608697</c:v>
                </c:pt>
                <c:pt idx="11">
                  <c:v>0.38297872340425532</c:v>
                </c:pt>
                <c:pt idx="12">
                  <c:v>0.375</c:v>
                </c:pt>
                <c:pt idx="13">
                  <c:v>0.36734693877551022</c:v>
                </c:pt>
                <c:pt idx="14">
                  <c:v>0.36</c:v>
                </c:pt>
                <c:pt idx="15">
                  <c:v>0.35294117647058826</c:v>
                </c:pt>
                <c:pt idx="16">
                  <c:v>0.34615384615384615</c:v>
                </c:pt>
                <c:pt idx="17">
                  <c:v>0.33333333333333331</c:v>
                </c:pt>
                <c:pt idx="18">
                  <c:v>0.32142857142857145</c:v>
                </c:pt>
                <c:pt idx="19">
                  <c:v>0.31034482758620691</c:v>
                </c:pt>
                <c:pt idx="20">
                  <c:v>0.3</c:v>
                </c:pt>
                <c:pt idx="21">
                  <c:v>0.28125</c:v>
                </c:pt>
                <c:pt idx="22">
                  <c:v>0.26470588235294118</c:v>
                </c:pt>
                <c:pt idx="23">
                  <c:v>0.25</c:v>
                </c:pt>
                <c:pt idx="24">
                  <c:v>0.23684210526315788</c:v>
                </c:pt>
                <c:pt idx="25">
                  <c:v>0.21428571428571427</c:v>
                </c:pt>
                <c:pt idx="26">
                  <c:v>0.19565217391304349</c:v>
                </c:pt>
                <c:pt idx="27">
                  <c:v>0.18</c:v>
                </c:pt>
                <c:pt idx="28">
                  <c:v>0.16666666666666666</c:v>
                </c:pt>
                <c:pt idx="29">
                  <c:v>0.15517241379310345</c:v>
                </c:pt>
                <c:pt idx="30">
                  <c:v>0.15</c:v>
                </c:pt>
                <c:pt idx="31">
                  <c:v>0.13235294117647059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8FE-4C9F-BBD7-12A0516F9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7907456"/>
        <c:axId val="-1495230736"/>
      </c:scatterChart>
      <c:valAx>
        <c:axId val="-1727907456"/>
        <c:scaling>
          <c:orientation val="minMax"/>
          <c:max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Flow Rate, </a:t>
                </a:r>
                <a:r>
                  <a:rPr lang="en-US" sz="2400" b="1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[µL/hr]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495230736"/>
        <c:crosses val="autoZero"/>
        <c:crossBetween val="midCat"/>
      </c:valAx>
      <c:valAx>
        <c:axId val="-1495230736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Concentration,</a:t>
                </a:r>
                <a:r>
                  <a:rPr lang="en-US" sz="2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400" b="1" i="1" u="none" strike="noStrike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 i="0" u="none" strike="noStrike" baseline="-2500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4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727907456"/>
        <c:crosses val="autoZero"/>
        <c:crossBetween val="midCat"/>
        <c:majorUnit val="0.1"/>
      </c:valAx>
      <c:spPr>
        <a:noFill/>
        <a:ln w="19050">
          <a:solidFill>
            <a:sysClr val="windowText" lastClr="000000"/>
          </a:solidFill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0037138331152082"/>
          <c:y val="0.1099405034796084"/>
          <c:w val="0.2229090113735783"/>
          <c:h val="0.19446812460741369"/>
        </c:manualLayout>
      </c:layout>
      <c:overlay val="0"/>
      <c:spPr>
        <a:noFill/>
        <a:ln w="952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93635655218136"/>
          <c:y val="3.7397663674445566E-2"/>
          <c:w val="0.83813960754905636"/>
          <c:h val="0.79559273840769884"/>
        </c:manualLayout>
      </c:layout>
      <c:scatterChart>
        <c:scatterStyle val="lineMarker"/>
        <c:varyColors val="0"/>
        <c:ser>
          <c:idx val="4"/>
          <c:order val="0"/>
          <c:tx>
            <c:v>(500 µm, 0.4 µm, Fluorescein)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25400">
                <a:solidFill>
                  <a:srgbClr val="0000FF"/>
                </a:solidFill>
              </a:ln>
              <a:effectLst/>
            </c:spPr>
          </c:marker>
          <c:xVal>
            <c:numRef>
              <c:f>'[Summarized Flow Diffusion AllData v4.xlsx]FinalPlots'!$L$7:$L$11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100</c:v>
                </c:pt>
                <c:pt idx="4">
                  <c:v>200</c:v>
                </c:pt>
              </c:numCache>
            </c:numRef>
          </c:xVal>
          <c:yVal>
            <c:numRef>
              <c:f>'[Summarized Flow Diffusion AllData v4.xlsx]FinalPlots'!$N$7:$N$11</c:f>
              <c:numCache>
                <c:formatCode>General</c:formatCode>
                <c:ptCount val="5"/>
                <c:pt idx="0">
                  <c:v>0.15196401540353704</c:v>
                </c:pt>
                <c:pt idx="1">
                  <c:v>9.2542648548762124E-2</c:v>
                </c:pt>
                <c:pt idx="2">
                  <c:v>0.10515919253813724</c:v>
                </c:pt>
                <c:pt idx="3">
                  <c:v>7.0783955000211035E-2</c:v>
                </c:pt>
                <c:pt idx="4">
                  <c:v>4.4436688582817796E-2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78-4B89-A993-62E56104DD07}"/>
            </c:ext>
          </c:extLst>
        </c:ser>
        <c:ser>
          <c:idx val="1"/>
          <c:order val="1"/>
          <c:tx>
            <c:v>(500 µm, 0.4 µm, Fluorescein, Counter-current)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25400">
                <a:solidFill>
                  <a:srgbClr val="000000"/>
                </a:solidFill>
              </a:ln>
              <a:effectLst/>
            </c:spPr>
          </c:marker>
          <c:xVal>
            <c:numRef>
              <c:f>'[Summarized Flow Diffusion AllData v4.xlsx]FinalPlots'!$L$18:$L$21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</c:numCache>
            </c:numRef>
          </c:xVal>
          <c:yVal>
            <c:numRef>
              <c:f>'[Summarized Flow Diffusion AllData v4.xlsx]FinalPlots'!$N$18:$N$21</c:f>
              <c:numCache>
                <c:formatCode>General</c:formatCode>
                <c:ptCount val="4"/>
                <c:pt idx="0">
                  <c:v>0.10566266258184968</c:v>
                </c:pt>
                <c:pt idx="1">
                  <c:v>7.1441886905917781E-2</c:v>
                </c:pt>
                <c:pt idx="2">
                  <c:v>4.2466953579409807E-2</c:v>
                </c:pt>
                <c:pt idx="3">
                  <c:v>5.5210458838187759E-2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78-4B89-A993-62E56104DD07}"/>
            </c:ext>
          </c:extLst>
        </c:ser>
        <c:ser>
          <c:idx val="2"/>
          <c:order val="2"/>
          <c:tx>
            <c:v>Polynomial</c:v>
          </c:tx>
          <c:spPr>
            <a:ln w="2540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'[Summarized Flow Diffusion AllData v4.xlsx]TableData'!$S$8:$S$39</c:f>
              <c:numCache>
                <c:formatCode>General</c:formatCode>
                <c:ptCount val="32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  <c:pt idx="13">
                  <c:v>32.5</c:v>
                </c:pt>
                <c:pt idx="14">
                  <c:v>35</c:v>
                </c:pt>
                <c:pt idx="15">
                  <c:v>37.5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70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120</c:v>
                </c:pt>
                <c:pt idx="26">
                  <c:v>140</c:v>
                </c:pt>
                <c:pt idx="27">
                  <c:v>160</c:v>
                </c:pt>
                <c:pt idx="28">
                  <c:v>180</c:v>
                </c:pt>
                <c:pt idx="29">
                  <c:v>200</c:v>
                </c:pt>
                <c:pt idx="30">
                  <c:v>210</c:v>
                </c:pt>
                <c:pt idx="31">
                  <c:v>250</c:v>
                </c:pt>
              </c:numCache>
            </c:numRef>
          </c:xVal>
          <c:yVal>
            <c:numRef>
              <c:f>'[Summarized Flow Diffusion AllData v4.xlsx]TableData'!$T$8:$T$39</c:f>
              <c:numCache>
                <c:formatCode>General</c:formatCode>
                <c:ptCount val="32"/>
                <c:pt idx="0">
                  <c:v>0.5</c:v>
                </c:pt>
                <c:pt idx="1">
                  <c:v>0.4</c:v>
                </c:pt>
                <c:pt idx="2">
                  <c:v>0.33333333333333331</c:v>
                </c:pt>
                <c:pt idx="3">
                  <c:v>0.2857142857142857</c:v>
                </c:pt>
                <c:pt idx="4">
                  <c:v>0.25</c:v>
                </c:pt>
                <c:pt idx="5">
                  <c:v>0.22222222222222221</c:v>
                </c:pt>
                <c:pt idx="6">
                  <c:v>0.2</c:v>
                </c:pt>
                <c:pt idx="7">
                  <c:v>0.18181818181818182</c:v>
                </c:pt>
                <c:pt idx="8">
                  <c:v>0.16666666666666666</c:v>
                </c:pt>
                <c:pt idx="9">
                  <c:v>0.15384615384615385</c:v>
                </c:pt>
                <c:pt idx="10">
                  <c:v>0.14285714285714285</c:v>
                </c:pt>
                <c:pt idx="11">
                  <c:v>0.13333333333333333</c:v>
                </c:pt>
                <c:pt idx="12">
                  <c:v>0.125</c:v>
                </c:pt>
                <c:pt idx="13">
                  <c:v>0.11764705882352941</c:v>
                </c:pt>
                <c:pt idx="14">
                  <c:v>0.1111111111111111</c:v>
                </c:pt>
                <c:pt idx="15">
                  <c:v>0.10526315789473684</c:v>
                </c:pt>
                <c:pt idx="16">
                  <c:v>0.1</c:v>
                </c:pt>
                <c:pt idx="17">
                  <c:v>9.0909090909090912E-2</c:v>
                </c:pt>
                <c:pt idx="18">
                  <c:v>8.3333333333333329E-2</c:v>
                </c:pt>
                <c:pt idx="19">
                  <c:v>7.6923076923076927E-2</c:v>
                </c:pt>
                <c:pt idx="20">
                  <c:v>7.1428571428571425E-2</c:v>
                </c:pt>
                <c:pt idx="21">
                  <c:v>6.25E-2</c:v>
                </c:pt>
                <c:pt idx="22">
                  <c:v>5.5555555555555552E-2</c:v>
                </c:pt>
                <c:pt idx="23">
                  <c:v>0.05</c:v>
                </c:pt>
                <c:pt idx="24">
                  <c:v>4.5454545454545456E-2</c:v>
                </c:pt>
                <c:pt idx="25">
                  <c:v>3.8461538461538464E-2</c:v>
                </c:pt>
                <c:pt idx="26">
                  <c:v>3.3333333333333333E-2</c:v>
                </c:pt>
                <c:pt idx="27">
                  <c:v>2.9411764705882353E-2</c:v>
                </c:pt>
                <c:pt idx="28">
                  <c:v>2.6315789473684209E-2</c:v>
                </c:pt>
                <c:pt idx="29">
                  <c:v>2.3809523809523808E-2</c:v>
                </c:pt>
                <c:pt idx="30">
                  <c:v>2.2727272727272728E-2</c:v>
                </c:pt>
                <c:pt idx="31">
                  <c:v>1.9230769230769232E-2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378-4B89-A993-62E56104D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7907456"/>
        <c:axId val="-1495230736"/>
      </c:scatterChart>
      <c:valAx>
        <c:axId val="-1727907456"/>
        <c:scaling>
          <c:orientation val="minMax"/>
          <c:max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Flow Rate, </a:t>
                </a:r>
                <a:r>
                  <a:rPr lang="en-US" sz="2400" b="1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[µL/hr]</a:t>
                </a:r>
              </a:p>
            </c:rich>
          </c:tx>
          <c:layout>
            <c:manualLayout>
              <c:xMode val="edge"/>
              <c:yMode val="edge"/>
              <c:x val="0.38095446402533012"/>
              <c:y val="0.928351370028021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out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495230736"/>
        <c:crosses val="autoZero"/>
        <c:crossBetween val="midCat"/>
      </c:valAx>
      <c:valAx>
        <c:axId val="-1495230736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Concentration,</a:t>
                </a:r>
                <a:r>
                  <a:rPr lang="en-US" sz="24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400" b="1" i="1" u="none" strike="noStrike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 i="0" u="none" strike="noStrike" baseline="-2500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4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6.0664813500971165E-3"/>
              <c:y val="7.888447426994636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out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727907456"/>
        <c:crosses val="autoZero"/>
        <c:crossBetween val="midCat"/>
        <c:majorUnit val="0.1"/>
      </c:valAx>
      <c:spPr>
        <a:noFill/>
        <a:ln w="19050">
          <a:solidFill>
            <a:sysClr val="windowText" lastClr="000000"/>
          </a:solidFill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38476325875932171"/>
          <c:y val="6.8254149390746435E-2"/>
          <c:w val="0.56100405207824544"/>
          <c:h val="0.27721238947927002"/>
        </c:manualLayout>
      </c:layout>
      <c:overlay val="0"/>
      <c:spPr>
        <a:noFill/>
        <a:ln w="9525"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/>
          <a:lstStyle>
            <a:lvl1pPr marL="0" indent="0" algn="ctr">
              <a:buNone/>
              <a:defRPr>
                <a:solidFill>
                  <a:srgbClr val="6F86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65443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723271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30172" y="2696278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909957" y="2355445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2875352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944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938724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843553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92167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5030957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19893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51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63" y="3885257"/>
            <a:ext cx="6946430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1576" y="6558724"/>
            <a:ext cx="398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6F868D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6F868D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Diffusion of Biospecies within a Lung-on-a-chip Device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Victor Estrada in collaboration with:</a:t>
            </a:r>
          </a:p>
          <a:p>
            <a:r>
              <a:rPr lang="en-US" dirty="0"/>
              <a:t>Tim Frost and Dr. Yitzhak Zohar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CB2C4-C2E7-4B2F-A3F9-342F732D9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29" t="41107" r="40357" b="22049"/>
          <a:stretch/>
        </p:blipFill>
        <p:spPr>
          <a:xfrm>
            <a:off x="69011" y="5489035"/>
            <a:ext cx="1317084" cy="1317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11B7F-654B-4A12-83F8-7A2E01606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74" t="47872" r="14997" b="14958"/>
          <a:stretch/>
        </p:blipFill>
        <p:spPr>
          <a:xfrm>
            <a:off x="7996070" y="5448159"/>
            <a:ext cx="924260" cy="13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85291" y="1103313"/>
            <a:ext cx="7637244" cy="4109220"/>
          </a:xfrm>
        </p:spPr>
        <p:txBody>
          <a:bodyPr/>
          <a:lstStyle/>
          <a:p>
            <a:r>
              <a:rPr lang="en-US" dirty="0"/>
              <a:t>This information will be used to better the understanding of absorption of drugs and diseases within microfluidic devices</a:t>
            </a:r>
          </a:p>
          <a:p>
            <a:r>
              <a:rPr lang="en-US" dirty="0"/>
              <a:t>This will also help further the relatively new field of microfluidics which has a lot of applications from biomedical engineering to aerospace engineering </a:t>
            </a:r>
          </a:p>
        </p:txBody>
      </p:sp>
    </p:spTree>
    <p:extLst>
      <p:ext uri="{BB962C8B-B14F-4D97-AF65-F5344CB8AC3E}">
        <p14:creationId xmlns:p14="http://schemas.microsoft.com/office/powerpoint/2010/main" val="214296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7E67-543F-421F-BC73-14166EA6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91" y="0"/>
            <a:ext cx="7772400" cy="1103313"/>
          </a:xfrm>
        </p:spPr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pic>
        <p:nvPicPr>
          <p:cNvPr id="1028" name="Picture 4" descr="Tim Frost">
            <a:extLst>
              <a:ext uri="{FF2B5EF4-FFF2-40B4-BE49-F238E27FC236}">
                <a16:creationId xmlns:a16="http://schemas.microsoft.com/office/drawing/2014/main" id="{45FF3AD1-BEAB-4151-8D46-0EF3C99B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2120897"/>
            <a:ext cx="1851025" cy="185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itshak Zohar, PhD">
            <a:extLst>
              <a:ext uri="{FF2B5EF4-FFF2-40B4-BE49-F238E27FC236}">
                <a16:creationId xmlns:a16="http://schemas.microsoft.com/office/drawing/2014/main" id="{8A1CE375-BBC6-4C1B-B028-B3E7F3EB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2120897"/>
            <a:ext cx="1444625" cy="185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E6035D-7A0A-4527-BB6A-2069D1A929A4}"/>
              </a:ext>
            </a:extLst>
          </p:cNvPr>
          <p:cNvSpPr txBox="1"/>
          <p:nvPr/>
        </p:nvSpPr>
        <p:spPr>
          <a:xfrm>
            <a:off x="1783517" y="4412733"/>
            <a:ext cx="242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Dr. Yitshak Zohar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62EE2-A360-4298-B088-54B9EBE9FEBE}"/>
              </a:ext>
            </a:extLst>
          </p:cNvPr>
          <p:cNvSpPr txBox="1"/>
          <p:nvPr/>
        </p:nvSpPr>
        <p:spPr>
          <a:xfrm>
            <a:off x="6204974" y="4412733"/>
            <a:ext cx="117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Tim Frost</a:t>
            </a:r>
          </a:p>
        </p:txBody>
      </p:sp>
    </p:spTree>
    <p:extLst>
      <p:ext uri="{BB962C8B-B14F-4D97-AF65-F5344CB8AC3E}">
        <p14:creationId xmlns:p14="http://schemas.microsoft.com/office/powerpoint/2010/main" val="299865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35005"/>
            <a:ext cx="7772400" cy="147002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800AB-6103-4D67-855A-904190D02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29" t="41107" r="40357" b="22049"/>
          <a:stretch/>
        </p:blipFill>
        <p:spPr>
          <a:xfrm>
            <a:off x="69011" y="5489035"/>
            <a:ext cx="1317084" cy="1317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2C768-F450-4B7E-B835-DFB0858E0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74" t="47872" r="14997" b="14958"/>
          <a:stretch/>
        </p:blipFill>
        <p:spPr>
          <a:xfrm>
            <a:off x="7996070" y="5448159"/>
            <a:ext cx="924260" cy="13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Project 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0387" y="1461204"/>
            <a:ext cx="7191290" cy="1418046"/>
          </a:xfrm>
        </p:spPr>
        <p:txBody>
          <a:bodyPr>
            <a:noAutofit/>
          </a:bodyPr>
          <a:lstStyle/>
          <a:p>
            <a:r>
              <a:rPr lang="en-US" dirty="0"/>
              <a:t>Expensive, Inaccurate, and Unethical testing on animal models</a:t>
            </a:r>
          </a:p>
          <a:p>
            <a:r>
              <a:rPr lang="en-US" dirty="0"/>
              <a:t>Creating microfluidic “organs-on-a-chip”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 descr="Image result for lab m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4" y="3842237"/>
            <a:ext cx="3348689" cy="21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organs on a chi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1305" r="3618" b="1235"/>
          <a:stretch/>
        </p:blipFill>
        <p:spPr bwMode="auto">
          <a:xfrm>
            <a:off x="3480346" y="3015763"/>
            <a:ext cx="5458740" cy="31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Description of a lung-on-a-chip device</a:t>
            </a:r>
          </a:p>
        </p:txBody>
      </p:sp>
      <p:pic>
        <p:nvPicPr>
          <p:cNvPr id="7" name="Picture 2" descr="https://lh6.googleusercontent.com/YqfvRM--U6dKIz71qW_K9Pv8-JRN3GbnBSSbukmgLcjmRjPU7B31Lh1o8pTpJyPB-ZUYspcoQ4LTSQxlFrAkStA2HqX9Z2jV3RCUx5U2hn2DWpRuw5gZLyqkHZh_8QzZjVWH2vDPo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" y="2540658"/>
            <a:ext cx="2595615" cy="19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Brace 7"/>
          <p:cNvSpPr/>
          <p:nvPr/>
        </p:nvSpPr>
        <p:spPr>
          <a:xfrm rot="16200000">
            <a:off x="2045612" y="1151141"/>
            <a:ext cx="228166" cy="2229908"/>
          </a:xfrm>
          <a:prstGeom prst="rightBrace">
            <a:avLst>
              <a:gd name="adj1" fmla="val 8333"/>
              <a:gd name="adj2" fmla="val 494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493735" y="2594152"/>
            <a:ext cx="243155" cy="13247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s://lh6.googleusercontent.com/bkUW5RrWo26vQvH-ly0AZhpE6TA4sNk1LANTXhXPXiGRwJthoEHpBZ5zrxjQgX4USfqlJPVq2HhYDKE8LyCbvU3jBkSFXSDk8z8uXcQDzCRPUgJB7XfZTP8uxomaDZKqc8Fl_Ya4_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6" y="1967345"/>
            <a:ext cx="4696833" cy="336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9818" y="1782679"/>
            <a:ext cx="63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cm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3506147" y="3189249"/>
            <a:ext cx="8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9961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Goals</a:t>
            </a:r>
            <a:endParaRPr lang="en-US" dirty="0"/>
          </a:p>
        </p:txBody>
      </p:sp>
      <p:sp>
        <p:nvSpPr>
          <p:cNvPr id="6" name="Content Placeholder 20"/>
          <p:cNvSpPr>
            <a:spLocks noGrp="1"/>
          </p:cNvSpPr>
          <p:nvPr>
            <p:ph idx="13"/>
          </p:nvPr>
        </p:nvSpPr>
        <p:spPr>
          <a:xfrm>
            <a:off x="685290" y="1713472"/>
            <a:ext cx="3816371" cy="2971732"/>
          </a:xfrm>
        </p:spPr>
        <p:txBody>
          <a:bodyPr/>
          <a:lstStyle/>
          <a:p>
            <a:r>
              <a:rPr lang="en-US" sz="2400" dirty="0"/>
              <a:t>Determine what flow parameters influence the amount of diffusion the most:</a:t>
            </a:r>
          </a:p>
          <a:p>
            <a:pPr lvl="1"/>
            <a:r>
              <a:rPr lang="en-US" sz="1800" dirty="0"/>
              <a:t>Flow rate</a:t>
            </a:r>
          </a:p>
          <a:p>
            <a:pPr lvl="1"/>
            <a:r>
              <a:rPr lang="en-US" sz="1800" dirty="0"/>
              <a:t>Membrane Pore Size</a:t>
            </a:r>
          </a:p>
          <a:p>
            <a:pPr lvl="1"/>
            <a:r>
              <a:rPr lang="en-US" sz="1800" dirty="0"/>
              <a:t>Molecule Size</a:t>
            </a:r>
          </a:p>
          <a:p>
            <a:pPr lvl="1"/>
            <a:r>
              <a:rPr lang="en-US" sz="1800" dirty="0"/>
              <a:t>Flow Direction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Image result for Lung alveoli diffu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" r="28249" b="11817"/>
          <a:stretch/>
        </p:blipFill>
        <p:spPr bwMode="auto">
          <a:xfrm>
            <a:off x="5394960" y="1713472"/>
            <a:ext cx="3297262" cy="26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14" t="3154"/>
          <a:stretch/>
        </p:blipFill>
        <p:spPr>
          <a:xfrm>
            <a:off x="256736" y="1855403"/>
            <a:ext cx="2882119" cy="2047874"/>
          </a:xfrm>
          <a:prstGeom prst="rect">
            <a:avLst/>
          </a:prstGeom>
        </p:spPr>
      </p:pic>
      <p:pic>
        <p:nvPicPr>
          <p:cNvPr id="6" name="Picture 2" descr="https://lh6.googleusercontent.com/YqfvRM--U6dKIz71qW_K9Pv8-JRN3GbnBSSbukmgLcjmRjPU7B31Lh1o8pTpJyPB-ZUYspcoQ4LTSQxlFrAkStA2HqX9Z2jV3RCUx5U2hn2DWpRuw5gZLyqkHZh_8QzZjVWH2vDPo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32" y="2219908"/>
            <a:ext cx="2045758" cy="14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200 microliter tube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00" y="3605320"/>
            <a:ext cx="1322705" cy="9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200 microliter tube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57" y="1887311"/>
            <a:ext cx="1322705" cy="9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/>
          <p:nvPr/>
        </p:nvCxnSpPr>
        <p:spPr>
          <a:xfrm>
            <a:off x="2941993" y="2890877"/>
            <a:ext cx="1196996" cy="43005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2914521" y="2567354"/>
            <a:ext cx="1279411" cy="3235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8" idx="0"/>
          </p:cNvCxnSpPr>
          <p:nvPr/>
        </p:nvCxnSpPr>
        <p:spPr>
          <a:xfrm flipV="1">
            <a:off x="6239690" y="1887311"/>
            <a:ext cx="1543420" cy="680043"/>
          </a:xfrm>
          <a:prstGeom prst="bentConnector4">
            <a:avLst>
              <a:gd name="adj1" fmla="val 28575"/>
              <a:gd name="adj2" fmla="val 13361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7" idx="0"/>
          </p:cNvCxnSpPr>
          <p:nvPr/>
        </p:nvCxnSpPr>
        <p:spPr>
          <a:xfrm>
            <a:off x="6239690" y="3211937"/>
            <a:ext cx="1598363" cy="39338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0147" y="4561353"/>
            <a:ext cx="2233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Two syringes are loaded. One with 100% concentration of certain fluorescent protein and the other at 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28701" y="1007305"/>
            <a:ext cx="75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Pump</a:t>
            </a:r>
            <a:r>
              <a:rPr lang="en-US" dirty="0"/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68393" y="999949"/>
            <a:ext cx="158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Micro-fluidic Device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44328" y="1030754"/>
            <a:ext cx="120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Collection Containers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85575" y="4684464"/>
            <a:ext cx="2154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High concentration on top channel and low concentration on bottom channel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15949" y="4807575"/>
            <a:ext cx="184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500 µl are collected from each channel in every trial </a:t>
            </a:r>
          </a:p>
        </p:txBody>
      </p:sp>
    </p:spTree>
    <p:extLst>
      <p:ext uri="{BB962C8B-B14F-4D97-AF65-F5344CB8AC3E}">
        <p14:creationId xmlns:p14="http://schemas.microsoft.com/office/powerpoint/2010/main" val="20464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Rate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998741"/>
              </p:ext>
            </p:extLst>
          </p:nvPr>
        </p:nvGraphicFramePr>
        <p:xfrm>
          <a:off x="118187" y="905608"/>
          <a:ext cx="8906608" cy="556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Pore Size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32487"/>
              </p:ext>
            </p:extLst>
          </p:nvPr>
        </p:nvGraphicFramePr>
        <p:xfrm>
          <a:off x="232487" y="949569"/>
          <a:ext cx="8678008" cy="563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693101"/>
              </p:ext>
            </p:extLst>
          </p:nvPr>
        </p:nvGraphicFramePr>
        <p:xfrm>
          <a:off x="232487" y="888022"/>
          <a:ext cx="8897815" cy="563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20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Direction Results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74817"/>
              </p:ext>
            </p:extLst>
          </p:nvPr>
        </p:nvGraphicFramePr>
        <p:xfrm>
          <a:off x="145143" y="899884"/>
          <a:ext cx="8597900" cy="545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08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43" y="1273646"/>
            <a:ext cx="7103672" cy="2971732"/>
          </a:xfrm>
        </p:spPr>
        <p:txBody>
          <a:bodyPr/>
          <a:lstStyle/>
          <a:p>
            <a:r>
              <a:rPr lang="en-US" dirty="0"/>
              <a:t>Flow rate is the most significant parameter that influences diffusion</a:t>
            </a:r>
          </a:p>
          <a:p>
            <a:r>
              <a:rPr lang="en-US" dirty="0"/>
              <a:t>Pore size also has a significant impact but it is less physiologically relevant than flow rate</a:t>
            </a:r>
          </a:p>
          <a:p>
            <a:r>
              <a:rPr lang="en-US" dirty="0"/>
              <a:t>The direction of the flow has virtually no effect</a:t>
            </a:r>
          </a:p>
          <a:p>
            <a:r>
              <a:rPr lang="en-US" dirty="0"/>
              <a:t>The size of the molecule has been seen to have a small effect however the results were not conclusive. More tests need to be conducted</a:t>
            </a:r>
          </a:p>
        </p:txBody>
      </p:sp>
    </p:spTree>
    <p:extLst>
      <p:ext uri="{BB962C8B-B14F-4D97-AF65-F5344CB8AC3E}">
        <p14:creationId xmlns:p14="http://schemas.microsoft.com/office/powerpoint/2010/main" val="187040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298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Diffusion of Biospecies within a Lung-on-a-chip Device</vt:lpstr>
      <vt:lpstr>Project Motivation</vt:lpstr>
      <vt:lpstr>Description of a lung-on-a-chip device</vt:lpstr>
      <vt:lpstr>Goals</vt:lpstr>
      <vt:lpstr>Experimental Setup</vt:lpstr>
      <vt:lpstr>Flow Rate Results</vt:lpstr>
      <vt:lpstr>Pore Size Results</vt:lpstr>
      <vt:lpstr>Flow Direction Results</vt:lpstr>
      <vt:lpstr>Conclusions</vt:lpstr>
      <vt:lpstr>Applications</vt:lpstr>
      <vt:lpstr>Acknowledgements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urdesign</dc:creator>
  <cp:lastModifiedBy>Estrada, Victor - (estradavictor)</cp:lastModifiedBy>
  <cp:revision>20</cp:revision>
  <dcterms:created xsi:type="dcterms:W3CDTF">2014-09-04T21:39:25Z</dcterms:created>
  <dcterms:modified xsi:type="dcterms:W3CDTF">2018-03-30T18:51:29Z</dcterms:modified>
</cp:coreProperties>
</file>